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6"/>
  </p:notesMasterIdLst>
  <p:sldIdLst>
    <p:sldId id="257" r:id="rId2"/>
    <p:sldId id="259" r:id="rId3"/>
    <p:sldId id="735" r:id="rId4"/>
    <p:sldId id="740" r:id="rId5"/>
    <p:sldId id="650" r:id="rId6"/>
    <p:sldId id="651" r:id="rId7"/>
    <p:sldId id="741" r:id="rId8"/>
    <p:sldId id="742" r:id="rId9"/>
    <p:sldId id="655" r:id="rId10"/>
    <p:sldId id="654" r:id="rId11"/>
    <p:sldId id="656" r:id="rId12"/>
    <p:sldId id="657" r:id="rId13"/>
    <p:sldId id="658" r:id="rId14"/>
    <p:sldId id="659" r:id="rId15"/>
    <p:sldId id="660" r:id="rId16"/>
    <p:sldId id="661" r:id="rId17"/>
    <p:sldId id="662" r:id="rId18"/>
    <p:sldId id="663" r:id="rId19"/>
    <p:sldId id="664" r:id="rId20"/>
    <p:sldId id="665" r:id="rId21"/>
    <p:sldId id="666" r:id="rId22"/>
    <p:sldId id="667" r:id="rId23"/>
    <p:sldId id="668" r:id="rId24"/>
    <p:sldId id="669" r:id="rId2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A1"/>
    <a:srgbClr val="025565"/>
    <a:srgbClr val="015969"/>
    <a:srgbClr val="CCDEE1"/>
    <a:srgbClr val="3A6E31"/>
    <a:srgbClr val="E06C00"/>
    <a:srgbClr val="8DC5CB"/>
    <a:srgbClr val="2AA8B0"/>
    <a:srgbClr val="F2955A"/>
    <a:srgbClr val="EA59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92109"/>
  </p:normalViewPr>
  <p:slideViewPr>
    <p:cSldViewPr snapToObjects="1">
      <p:cViewPr varScale="1">
        <p:scale>
          <a:sx n="117" d="100"/>
          <a:sy n="117" d="100"/>
        </p:scale>
        <p:origin x="1856" y="1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 Type="http://schemas.openxmlformats.org/officeDocument/2006/relationships/slide" Target="slides/slide2.xml"/><Relationship Id="rId30" Type="http://schemas.openxmlformats.org/officeDocument/2006/relationships/tableStyles" Target="tableStyles.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0.3333333333333333</c:v>
                </c:pt>
                <c:pt idx="1">
                  <c:v>0.4761904761904761</c:v>
                </c:pt>
                <c:pt idx="2">
                  <c:v>0.1904761904761904</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0.9047619047619048</c:v>
                </c:pt>
                <c:pt idx="1">
                  <c:v>0.0952380952380952</c:v>
                </c:pt>
                <c:pt idx="2">
                  <c:v>0.0</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0.8095238095238095</c:v>
                </c:pt>
                <c:pt idx="1">
                  <c:v>0.1904761904761904</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0.9047619047619048</c:v>
                </c:pt>
                <c:pt idx="1">
                  <c:v>0.0952380952380952</c:v>
                </c:pt>
                <c:pt idx="2">
                  <c:v>0.0</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0.5714285714285714</c:v>
                </c:pt>
                <c:pt idx="1">
                  <c:v>0.4285714285714285</c:v>
                </c:pt>
                <c:pt idx="2">
                  <c:v>0.0</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0.55</c:v>
                </c:pt>
                <c:pt idx="1">
                  <c:v>0.45</c:v>
                </c:pt>
                <c:pt idx="2">
                  <c:v>0.0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0.7619047619047619</c:v>
                </c:pt>
                <c:pt idx="1">
                  <c:v>0.238095238095238</c:v>
                </c:pt>
                <c:pt idx="2">
                  <c:v>0.0</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0.7368421052631579</c:v>
                </c:pt>
                <c:pt idx="1">
                  <c:v>0.2105263157894736</c:v>
                </c:pt>
                <c:pt idx="2">
                  <c:v>0.0526315789473684</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0.8571428571428571</c:v>
                </c:pt>
                <c:pt idx="1">
                  <c:v>0.0952380952380952</c:v>
                </c:pt>
                <c:pt idx="2">
                  <c:v>0.0476190476190476</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0.9047619047619048</c:v>
                </c:pt>
                <c:pt idx="1">
                  <c:v>0.0952380952380952</c:v>
                </c:pt>
                <c:pt idx="2">
                  <c:v>0.0</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2023-11-29</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15486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40709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Lägerverksamheten</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Göteborg, Tyringegården</a:t>
            </a:r>
            <a:endParaRPr lang="sv-SE" sz="2000" b="1" kern="0" dirty="0">
              <a:solidFill>
                <a:srgbClr val="231F20"/>
              </a:solidFill>
              <a:latin typeface="Arial Black" charset="0"/>
              <a:ea typeface="Arial Black" charset="0"/>
              <a:cs typeface="Arial Black" charset="0"/>
            </a:endParaRPr>
          </a:p>
        </p:txBody>
      </p:sp>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28" y="188640"/>
            <a:ext cx="778618" cy="693568"/>
          </a:xfrm>
          <a:prstGeom prst="rect">
            <a:avLst/>
          </a:prstGeom>
        </p:spPr>
      </p:pic>
      <p:pic>
        <p:nvPicPr>
          <p:cNvPr id="3" name="Bildobjekt 2">
            <a:extLst>
              <a:ext uri="{FF2B5EF4-FFF2-40B4-BE49-F238E27FC236}">
                <a16:creationId xmlns:a16="http://schemas.microsoft.com/office/drawing/2014/main" id="{E9670B28-CA72-21DE-2802-642FE4F7C4EF}"/>
              </a:ext>
            </a:extLst>
          </p:cNvPr>
          <p:cNvPicPr>
            <a:picLocks noChangeAspect="1"/>
          </p:cNvPicPr>
          <p:nvPr/>
        </p:nvPicPr>
        <p:blipFill>
          <a:blip r:embed="rId3"/>
          <a:srcRect t="30736" b="30736"/>
          <a:stretch/>
        </p:blipFill>
        <p:spPr>
          <a:xfrm>
            <a:off x="547042" y="260648"/>
            <a:ext cx="1800200" cy="693568"/>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9" name="textruta 8">
            <a:extLst>
              <a:ext uri="{FF2B5EF4-FFF2-40B4-BE49-F238E27FC236}">
                <a16:creationId xmlns:a16="http://schemas.microsoft.com/office/drawing/2014/main" id="{6F5198E8-A645-0E4D-AB20-6B17A49E994C}"/>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B5C42123-C7F5-86DC-AE17-109565859C5C}"/>
              </a:ext>
            </a:extLst>
          </p:cNvPr>
          <p:cNvGraphicFramePr>
            <a:graphicFrameLocks noGrp="1"/>
          </p:cNvGraphicFramePr>
          <p:nvPr>
            <p:extLst>
              <p:ext uri="{D42A27DB-BD31-4B8C-83A1-F6EECF244321}">
                <p14:modId xmlns:p14="http://schemas.microsoft.com/office/powerpoint/2010/main" val="39003924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Tyringegården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11944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läger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3363"/>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46707824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läger med dig så att du förstår vad de menar?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9" name="textruta 8">
            <a:extLst>
              <a:ext uri="{FF2B5EF4-FFF2-40B4-BE49-F238E27FC236}">
                <a16:creationId xmlns:a16="http://schemas.microsoft.com/office/drawing/2014/main" id="{D2C95FFD-D2D4-E044-ADF9-71BCC68C643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5253B4C-CDAF-E109-38D2-4D21BDFDF2D6}"/>
              </a:ext>
            </a:extLst>
          </p:cNvPr>
          <p:cNvGraphicFramePr>
            <a:graphicFrameLocks noGrp="1"/>
          </p:cNvGraphicFramePr>
          <p:nvPr>
            <p:extLst>
              <p:ext uri="{D42A27DB-BD31-4B8C-83A1-F6EECF244321}">
                <p14:modId xmlns:p14="http://schemas.microsoft.com/office/powerpoint/2010/main" val="1139866965"/>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Tyringegården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17472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läger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20</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378410071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läger vad du säger?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9" name="textruta 8">
            <a:extLst>
              <a:ext uri="{FF2B5EF4-FFF2-40B4-BE49-F238E27FC236}">
                <a16:creationId xmlns:a16="http://schemas.microsoft.com/office/drawing/2014/main" id="{9D39D496-B4E3-2544-8A33-302F905DC8E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426B8982-C14E-6BF0-9A53-D42A5DD487A3}"/>
              </a:ext>
            </a:extLst>
          </p:cNvPr>
          <p:cNvGraphicFramePr>
            <a:graphicFrameLocks noGrp="1"/>
          </p:cNvGraphicFramePr>
          <p:nvPr>
            <p:extLst>
              <p:ext uri="{D42A27DB-BD31-4B8C-83A1-F6EECF244321}">
                <p14:modId xmlns:p14="http://schemas.microsoft.com/office/powerpoint/2010/main" val="2976791647"/>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Tyringegården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35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274166974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9" name="textruta 8">
            <a:extLst>
              <a:ext uri="{FF2B5EF4-FFF2-40B4-BE49-F238E27FC236}">
                <a16:creationId xmlns:a16="http://schemas.microsoft.com/office/drawing/2014/main" id="{B0B15225-5405-EC4D-B5DA-3F05562A90A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21640B9-3DB0-CD57-5AFB-9F189F7FFC44}"/>
              </a:ext>
            </a:extLst>
          </p:cNvPr>
          <p:cNvGraphicFramePr>
            <a:graphicFrameLocks noGrp="1"/>
          </p:cNvGraphicFramePr>
          <p:nvPr>
            <p:extLst>
              <p:ext uri="{D42A27DB-BD31-4B8C-83A1-F6EECF244321}">
                <p14:modId xmlns:p14="http://schemas.microsoft.com/office/powerpoint/2010/main" val="13394622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Tyringegården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46789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19</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258177394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9" name="textruta 8">
            <a:extLst>
              <a:ext uri="{FF2B5EF4-FFF2-40B4-BE49-F238E27FC236}">
                <a16:creationId xmlns:a16="http://schemas.microsoft.com/office/drawing/2014/main" id="{8FCF4369-4F4C-534B-96D8-44C0F4A308F5}"/>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A122A3D-A02D-FB6D-105A-13AA6B61B292}"/>
              </a:ext>
            </a:extLst>
          </p:cNvPr>
          <p:cNvGraphicFramePr>
            <a:graphicFrameLocks noGrp="1"/>
          </p:cNvGraphicFramePr>
          <p:nvPr>
            <p:extLst>
              <p:ext uri="{D42A27DB-BD31-4B8C-83A1-F6EECF244321}">
                <p14:modId xmlns:p14="http://schemas.microsoft.com/office/powerpoint/2010/main" val="2793520310"/>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Tyringegården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Aldrig</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405236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195607089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har hanterats av analysföretaget Enkätfabriken på uppdrag förvaltningen för funktionsstöd i Göteborgs stad.</a:t>
            </a:r>
          </a:p>
          <a:p>
            <a:r>
              <a:rPr lang="sv-SE" sz="1100" dirty="0">
                <a:solidFill>
                  <a:srgbClr val="231F20"/>
                </a:solidFill>
              </a:rPr>
              <a:t> </a:t>
            </a:r>
          </a:p>
          <a:p>
            <a:r>
              <a:rPr lang="sv-SE" sz="1100" dirty="0">
                <a:solidFill>
                  <a:srgbClr val="231F20"/>
                </a:solidFill>
              </a:rPr>
              <a:t>Denna rapport gäller: Lägerverksamheten</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1" y="204432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69" y="2447099"/>
            <a:ext cx="7910995"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Varje enhet har fått en uppsättning unika koder som de sedan distribuerat till brukarna på den aktuella enheten.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3605100"/>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69" y="4007879"/>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err="1">
                <a:solidFill>
                  <a:srgbClr val="231F20"/>
                </a:solidFill>
              </a:rPr>
              <a:t>Antal</a:t>
            </a:r>
            <a:r>
              <a:rPr lang="en-US" sz="1100" dirty="0">
                <a:solidFill>
                  <a:srgbClr val="231F20"/>
                </a:solidFill>
              </a:rPr>
              <a:t> </a:t>
            </a:r>
            <a:r>
              <a:rPr lang="en-US" sz="1100" dirty="0" err="1">
                <a:solidFill>
                  <a:srgbClr val="231F20"/>
                </a:solidFill>
              </a:rPr>
              <a:t>brukare</a:t>
            </a:r>
            <a:r>
              <a:rPr lang="en-US" sz="1100" dirty="0">
                <a:solidFill>
                  <a:srgbClr val="231F20"/>
                </a:solidFill>
              </a:rPr>
              <a:t> som ingick i målgruppen för enkäten var 85. Totalt sett har 21 svar inkommit. Det innebär att svarsfrekvensen är 25 </a:t>
            </a:r>
            <a:r>
              <a:rPr lang="en-US" sz="1100" dirty="0" err="1">
                <a:solidFill>
                  <a:srgbClr val="231F20"/>
                </a:solidFill>
              </a:rPr>
              <a:t>procent</a:t>
            </a:r>
            <a:r>
              <a:rPr lang="en-US" sz="1100" dirty="0">
                <a:solidFill>
                  <a:srgbClr val="231F20"/>
                </a:solidFill>
              </a:rPr>
              <a:t>. </a:t>
            </a:r>
            <a:r>
              <a:rPr lang="sv-SE" sz="1100" dirty="0">
                <a:solidFill>
                  <a:srgbClr val="231F20"/>
                </a:solidFill>
              </a:rPr>
              <a:t>Resultat visas inte för frågor med färre än fem svar. En låg svarsfrekvens eller ett litet antal deltagare i undersökningen innebär att resultaten ska tolkas med försiktighet. </a:t>
            </a:r>
          </a:p>
          <a:p>
            <a:endParaRPr lang="en-US" sz="1100" dirty="0">
              <a:solidFill>
                <a:srgbClr val="231F20"/>
              </a:solidFill>
            </a:endParaRPr>
          </a:p>
          <a:p>
            <a:endParaRPr lang="en-US" sz="1100" dirty="0">
              <a:solidFill>
                <a:srgbClr val="231F20"/>
              </a:solidFill>
            </a:endParaRPr>
          </a:p>
        </p:txBody>
      </p:sp>
      <p:sp>
        <p:nvSpPr>
          <p:cNvPr id="11" name="textruta 10">
            <a:extLst>
              <a:ext uri="{FF2B5EF4-FFF2-40B4-BE49-F238E27FC236}">
                <a16:creationId xmlns:a16="http://schemas.microsoft.com/office/drawing/2014/main" id="{C15D4797-41C1-3F49-B223-9EE38C52EF8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Tree>
    <p:extLst>
      <p:ext uri="{BB962C8B-B14F-4D97-AF65-F5344CB8AC3E}">
        <p14:creationId xmlns:p14="http://schemas.microsoft.com/office/powerpoint/2010/main" val="1587810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9" name="textruta 8">
            <a:extLst>
              <a:ext uri="{FF2B5EF4-FFF2-40B4-BE49-F238E27FC236}">
                <a16:creationId xmlns:a16="http://schemas.microsoft.com/office/drawing/2014/main" id="{761B1DE5-6395-9E41-9167-F7CC7E5C0BBF}"/>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ABB7DFF-B35C-839B-CA0A-BC58C34BA1B7}"/>
              </a:ext>
            </a:extLst>
          </p:cNvPr>
          <p:cNvGraphicFramePr>
            <a:graphicFrameLocks noGrp="1"/>
          </p:cNvGraphicFramePr>
          <p:nvPr>
            <p:extLst>
              <p:ext uri="{D42A27DB-BD31-4B8C-83A1-F6EECF244321}">
                <p14:modId xmlns:p14="http://schemas.microsoft.com/office/powerpoint/2010/main" val="324120576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Tyringegården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106042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att vara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209611947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att vara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9" name="textruta 8">
            <a:extLst>
              <a:ext uri="{FF2B5EF4-FFF2-40B4-BE49-F238E27FC236}">
                <a16:creationId xmlns:a16="http://schemas.microsoft.com/office/drawing/2014/main" id="{F032D80B-29C9-3347-9B91-D4D7723D5C70}"/>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1B4BFC2-3CE7-F37E-091C-4BA9C46D9A12}"/>
              </a:ext>
            </a:extLst>
          </p:cNvPr>
          <p:cNvGraphicFramePr>
            <a:graphicFrameLocks noGrp="1"/>
          </p:cNvGraphicFramePr>
          <p:nvPr>
            <p:extLst>
              <p:ext uri="{D42A27DB-BD31-4B8C-83A1-F6EECF244321}">
                <p14:modId xmlns:p14="http://schemas.microsoft.com/office/powerpoint/2010/main" val="1364548489"/>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Tyringegården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59873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läger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graphicFrame>
        <p:nvGraphicFramePr>
          <p:cNvPr id="2" name="Diagram 1">
            <a:extLst>
              <a:ext uri="{FF2B5EF4-FFF2-40B4-BE49-F238E27FC236}">
                <a16:creationId xmlns:a16="http://schemas.microsoft.com/office/drawing/2014/main" id="{3578BBC1-ED96-59EE-1F82-47DFB4B4287A}"/>
              </a:ext>
            </a:extLst>
          </p:cNvPr>
          <p:cNvGraphicFramePr/>
          <p:nvPr>
            <p:extLst>
              <p:ext uri="{D42A27DB-BD31-4B8C-83A1-F6EECF244321}">
                <p14:modId xmlns:p14="http://schemas.microsoft.com/office/powerpoint/2010/main" val="287076606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462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läger snälla?</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9" name="textruta 8">
            <a:extLst>
              <a:ext uri="{FF2B5EF4-FFF2-40B4-BE49-F238E27FC236}">
                <a16:creationId xmlns:a16="http://schemas.microsoft.com/office/drawing/2014/main" id="{E9B915A2-2ED8-F545-87AE-D2BAC493CC5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BCC48AC-E2E0-D181-E43B-00BEFC2F1D97}"/>
              </a:ext>
            </a:extLst>
          </p:cNvPr>
          <p:cNvGraphicFramePr>
            <a:graphicFrameLocks noGrp="1"/>
          </p:cNvGraphicFramePr>
          <p:nvPr>
            <p:extLst>
              <p:ext uri="{D42A27DB-BD31-4B8C-83A1-F6EECF244321}">
                <p14:modId xmlns:p14="http://schemas.microsoft.com/office/powerpoint/2010/main" val="13248657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Tyringegården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56564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Resultatredovisning</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7409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chemeClr val="tx1"/>
                </a:solidFill>
              </a:rPr>
              <a:t>I beräkningen av resultaten exkluderas svarsalternativen ”vet inte/vill inte svara” så att resultatet summerar till hundra procent utan alternativen ”vet inte/vill inte svara”. För att visa hur stor andel som svarat ”vet inte/vill inte svara” på en fråga, redovisas även den informationen i en separat tabell. </a:t>
            </a:r>
          </a:p>
          <a:p>
            <a:pPr lvl="0">
              <a:defRPr/>
            </a:pPr>
            <a:endParaRPr lang="sv-SE" sz="1100" strike="sngStrike" dirty="0">
              <a:solidFill>
                <a:srgbClr val="231F20"/>
              </a:solidFill>
            </a:endParaRPr>
          </a:p>
          <a:p>
            <a:pPr lvl="0">
              <a:defRPr/>
            </a:pPr>
            <a:r>
              <a:rPr lang="sv-SE" sz="1100" dirty="0">
                <a:solidFill>
                  <a:srgbClr val="231F20"/>
                </a:solidFill>
              </a:rPr>
              <a:t>Resultat visas inte för frågor med färre än fem svar.</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2" y="22048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4" y="2608110"/>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1" y="3624485"/>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4027263"/>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a:defRPr/>
            </a:pPr>
            <a:r>
              <a:rPr lang="sv-SE" sz="1100" dirty="0">
                <a:solidFill>
                  <a:srgbClr val="231F20"/>
                </a:solidFill>
              </a:rPr>
              <a:t>Av anonymitetsskäl redovisas resultat uppdelat på kön inte i enhetsrapporter.</a:t>
            </a:r>
          </a:p>
        </p:txBody>
      </p:sp>
      <p:sp>
        <p:nvSpPr>
          <p:cNvPr id="11" name="textruta 10">
            <a:extLst>
              <a:ext uri="{FF2B5EF4-FFF2-40B4-BE49-F238E27FC236}">
                <a16:creationId xmlns:a16="http://schemas.microsoft.com/office/drawing/2014/main" id="{EB5BAA3B-FBEA-FB46-B4FF-3FC204EAEE8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Tree>
    <p:extLst>
      <p:ext uri="{BB962C8B-B14F-4D97-AF65-F5344CB8AC3E}">
        <p14:creationId xmlns:p14="http://schemas.microsoft.com/office/powerpoint/2010/main" val="71860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70646071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spTree>
    <p:extLst>
      <p:ext uri="{BB962C8B-B14F-4D97-AF65-F5344CB8AC3E}">
        <p14:creationId xmlns:p14="http://schemas.microsoft.com/office/powerpoint/2010/main" val="104664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extLst>
              <p:ext uri="{D42A27DB-BD31-4B8C-83A1-F6EECF244321}">
                <p14:modId xmlns:p14="http://schemas.microsoft.com/office/powerpoint/2010/main" val="819122881"/>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Tyringegården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2250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1232593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spTree>
    <p:extLst>
      <p:ext uri="{BB962C8B-B14F-4D97-AF65-F5344CB8AC3E}">
        <p14:creationId xmlns:p14="http://schemas.microsoft.com/office/powerpoint/2010/main" val="397884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Tyringegården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02946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Tyringegården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21</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91981802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21306</TotalTime>
  <Words>2939</Words>
  <Application>Microsoft Macintosh PowerPoint</Application>
  <PresentationFormat>A4 (210 x 297 mm)</PresentationFormat>
  <Paragraphs>495</Paragraphs>
  <Slides>24</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Arial Black</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664</cp:revision>
  <cp:lastPrinted>2018-04-19T16:41:41Z</cp:lastPrinted>
  <dcterms:created xsi:type="dcterms:W3CDTF">2018-04-19T14:35:35Z</dcterms:created>
  <dcterms:modified xsi:type="dcterms:W3CDTF">2023-11-29T13:26:24Z</dcterms:modified>
  <cp:category/>
</cp:coreProperties>
</file>